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5" r:id="rId3"/>
    <p:sldId id="264" r:id="rId4"/>
    <p:sldId id="266" r:id="rId5"/>
    <p:sldId id="267" r:id="rId6"/>
    <p:sldId id="271" r:id="rId7"/>
    <p:sldId id="272" r:id="rId8"/>
    <p:sldId id="273" r:id="rId9"/>
    <p:sldId id="276" r:id="rId10"/>
    <p:sldId id="278" r:id="rId11"/>
    <p:sldId id="279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58" r:id="rId23"/>
    <p:sldId id="292" r:id="rId24"/>
    <p:sldId id="25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1" d="100"/>
          <a:sy n="13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67818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026" name="Picture 2" descr="C:\Users\Steve\Pictures\codemash201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324" y="76200"/>
            <a:ext cx="1045676" cy="10668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johndoeblog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lickr.com/photos/kevinkemmerer/2772526725/" TargetMode="External"/><Relationship Id="rId7" Type="http://schemas.openxmlformats.org/officeDocument/2006/relationships/image" Target="../media/image14.jpeg"/><Relationship Id="rId2" Type="http://schemas.openxmlformats.org/officeDocument/2006/relationships/hyperlink" Target="http://www.flickr.com/photos/moff/3262796959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SOLID Software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Steve Smith</a:t>
            </a:r>
          </a:p>
          <a:p>
            <a:r>
              <a:rPr lang="en-US" dirty="0" smtClean="0"/>
              <a:t>The Code Project / Lake Quincy Media</a:t>
            </a:r>
          </a:p>
          <a:p>
            <a:r>
              <a:rPr lang="en-US" dirty="0" smtClean="0"/>
              <a:t>ssmith@lakequincy.com | Twitter: @</a:t>
            </a:r>
            <a:r>
              <a:rPr lang="en-US" dirty="0" err="1" smtClean="0"/>
              <a:t>ardalis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http://SteveSmithBlog.com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Substitutability, not “IS-A”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/>
              <a:t>Derived classes must be usable through the base interface without the need for calling code to know the difference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en-US" dirty="0" smtClean="0"/>
              <a:t>Subclasses must not:</a:t>
            </a:r>
          </a:p>
          <a:p>
            <a:r>
              <a:rPr lang="en-US" dirty="0" smtClean="0"/>
              <a:t>Remove functionality</a:t>
            </a:r>
          </a:p>
          <a:p>
            <a:r>
              <a:rPr lang="en-US" dirty="0" smtClean="0"/>
              <a:t>Change invariants / expected behavior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Smells - LSP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When you see code like this:</a:t>
            </a:r>
          </a:p>
          <a:p>
            <a:pPr>
              <a:buNone/>
            </a:pPr>
            <a:r>
              <a:rPr lang="en-US" b="1" dirty="0" smtClean="0">
                <a:latin typeface="Consolas" pitchFamily="49" charset="0"/>
                <a:cs typeface="Consolas" pitchFamily="49" charset="0"/>
              </a:rPr>
              <a:t>if(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obj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is Employee) {</a:t>
            </a:r>
          </a:p>
          <a:p>
            <a:pPr>
              <a:buNone/>
            </a:pPr>
            <a:r>
              <a:rPr lang="en-US" b="1" dirty="0" smtClean="0">
                <a:latin typeface="Consolas" pitchFamily="49" charset="0"/>
                <a:cs typeface="Consolas" pitchFamily="49" charset="0"/>
              </a:rPr>
              <a:t>   ((Employee)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obj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).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DoStuff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(); }</a:t>
            </a:r>
          </a:p>
          <a:p>
            <a:pPr>
              <a:buNone/>
            </a:pPr>
            <a:r>
              <a:rPr lang="en-US" b="1" dirty="0" smtClean="0">
                <a:latin typeface="Consolas" pitchFamily="49" charset="0"/>
                <a:cs typeface="Consolas" pitchFamily="49" charset="0"/>
              </a:rPr>
              <a:t>else if (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obj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is Customer) {</a:t>
            </a:r>
          </a:p>
          <a:p>
            <a:pPr>
              <a:buNone/>
            </a:pPr>
            <a:r>
              <a:rPr lang="en-US" b="1" dirty="0" smtClean="0">
                <a:latin typeface="Consolas" pitchFamily="49" charset="0"/>
                <a:cs typeface="Consolas" pitchFamily="49" charset="0"/>
              </a:rPr>
              <a:t>  ((Customer)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obj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).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DoStuff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(); }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en-US" b="1" i="1" dirty="0" smtClean="0"/>
              <a:t>Look for LSP violation and fix before these spread throughout your codebase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Clients Control Interfaces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i="1" dirty="0" smtClean="0"/>
              <a:t>“Separate interfaces so callers are only dependent on what they actually use.”</a:t>
            </a:r>
          </a:p>
          <a:p>
            <a:endParaRPr lang="en-US" dirty="0" smtClean="0"/>
          </a:p>
          <a:p>
            <a:r>
              <a:rPr lang="en-US" dirty="0" smtClean="0"/>
              <a:t>Avoid “fat” interfaces (and classes!)</a:t>
            </a:r>
          </a:p>
          <a:p>
            <a:endParaRPr lang="en-US" dirty="0" smtClean="0"/>
          </a:p>
          <a:p>
            <a:r>
              <a:rPr lang="en-US" dirty="0" smtClean="0"/>
              <a:t>Tailor interfaces to, and package them with, clients</a:t>
            </a:r>
          </a:p>
          <a:p>
            <a:endParaRPr lang="en-US" dirty="0" smtClean="0"/>
          </a:p>
          <a:p>
            <a:r>
              <a:rPr lang="en-US" dirty="0" smtClean="0"/>
              <a:t>“Clients should not be forced to depend on methods they do not use.”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interfaces live?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2286000"/>
            <a:ext cx="83058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Business Logic Assembly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1000" y="4191000"/>
            <a:ext cx="83058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Data Access Assembly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66800" y="26670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66800" y="49530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CustomerData</a:t>
            </a:r>
            <a:endParaRPr lang="en-US" dirty="0"/>
          </a:p>
        </p:txBody>
      </p:sp>
      <p:cxnSp>
        <p:nvCxnSpPr>
          <p:cNvPr id="12" name="Straight Arrow Connector 11"/>
          <p:cNvCxnSpPr>
            <a:endCxn id="7" idx="0"/>
          </p:cNvCxnSpPr>
          <p:nvPr/>
        </p:nvCxnSpPr>
        <p:spPr>
          <a:xfrm rot="5400000">
            <a:off x="1066800" y="4114800"/>
            <a:ext cx="1676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191000" y="2630269"/>
            <a:ext cx="16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OR</a:t>
            </a:r>
            <a:endParaRPr lang="en-US" sz="3600" b="1" dirty="0"/>
          </a:p>
        </p:txBody>
      </p:sp>
      <p:sp>
        <p:nvSpPr>
          <p:cNvPr id="16" name="Rectangle 15"/>
          <p:cNvSpPr/>
          <p:nvPr/>
        </p:nvSpPr>
        <p:spPr>
          <a:xfrm>
            <a:off x="6400800" y="2743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6400800" y="5029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CustomerData</a:t>
            </a:r>
            <a:endParaRPr lang="en-US" dirty="0"/>
          </a:p>
        </p:txBody>
      </p:sp>
      <p:cxnSp>
        <p:nvCxnSpPr>
          <p:cNvPr id="18" name="Straight Arrow Connector 17"/>
          <p:cNvCxnSpPr>
            <a:endCxn id="25" idx="0"/>
          </p:cNvCxnSpPr>
          <p:nvPr/>
        </p:nvCxnSpPr>
        <p:spPr>
          <a:xfrm rot="5400000">
            <a:off x="6706394" y="3886200"/>
            <a:ext cx="1066006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400800" y="44196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ICustomerData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057400" y="60960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With Implementation?</a:t>
            </a:r>
            <a:endParaRPr lang="en-US" sz="36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interfaces live?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47800" y="2286000"/>
            <a:ext cx="5943600" cy="1371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Business Logic Assembly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447800" y="4191000"/>
            <a:ext cx="59436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Data Access Assembly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133600" y="2743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Customer</a:t>
            </a: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876800" y="47244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CustomerData</a:t>
            </a:r>
            <a:endParaRPr lang="en-US" dirty="0"/>
          </a:p>
        </p:txBody>
      </p:sp>
      <p:cxnSp>
        <p:nvCxnSpPr>
          <p:cNvPr id="18" name="Straight Arrow Connector 17"/>
          <p:cNvCxnSpPr>
            <a:stCxn id="16" idx="3"/>
            <a:endCxn id="25" idx="1"/>
          </p:cNvCxnSpPr>
          <p:nvPr/>
        </p:nvCxnSpPr>
        <p:spPr>
          <a:xfrm>
            <a:off x="3810000" y="3048000"/>
            <a:ext cx="10668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876800" y="2743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ICustomerData</a:t>
            </a:r>
            <a:endParaRPr lang="en-US" dirty="0"/>
          </a:p>
        </p:txBody>
      </p:sp>
      <p:cxnSp>
        <p:nvCxnSpPr>
          <p:cNvPr id="22" name="Straight Arrow Connector 21"/>
          <p:cNvCxnSpPr>
            <a:stCxn id="17" idx="0"/>
            <a:endCxn id="25" idx="2"/>
          </p:cNvCxnSpPr>
          <p:nvPr/>
        </p:nvCxnSpPr>
        <p:spPr>
          <a:xfrm rot="5400000" flipH="1" flipV="1">
            <a:off x="5029200" y="4038600"/>
            <a:ext cx="1371600" cy="158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057400" y="6096000"/>
            <a:ext cx="518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…or with client code?</a:t>
            </a:r>
            <a:endParaRPr lang="en-US" sz="3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Inversion Principle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/>
              <a:t>High-level modules should not depend on low-level modules.  Both should depend on abstractions.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en-US" b="1" i="1" dirty="0" smtClean="0"/>
              <a:t>Abstractions should not depend on details.  Details should depend on abstractions.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r>
              <a:rPr lang="en-US" dirty="0" smtClean="0"/>
              <a:t>Infrastructure classes should depend on Core Domain classes, not the other way around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Layered Architecture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29200" y="2209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dependencies point inward toward infrastructure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133600" y="2743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Presentation Layer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133600" y="3886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Layer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133600" y="5029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Infrastructure</a:t>
            </a:r>
          </a:p>
          <a:p>
            <a:pPr algn="ctr"/>
            <a:r>
              <a:rPr lang="en-US" dirty="0" smtClean="0"/>
              <a:t>Data Access</a:t>
            </a:r>
            <a:endParaRPr lang="en-US" dirty="0"/>
          </a:p>
        </p:txBody>
      </p:sp>
      <p:cxnSp>
        <p:nvCxnSpPr>
          <p:cNvPr id="17" name="Straight Arrow Connector 16"/>
          <p:cNvCxnSpPr>
            <a:stCxn id="14" idx="2"/>
            <a:endCxn id="15" idx="0"/>
          </p:cNvCxnSpPr>
          <p:nvPr/>
        </p:nvCxnSpPr>
        <p:spPr>
          <a:xfrm rot="5400000">
            <a:off x="2705100" y="36195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5" idx="2"/>
            <a:endCxn id="16" idx="0"/>
          </p:cNvCxnSpPr>
          <p:nvPr/>
        </p:nvCxnSpPr>
        <p:spPr>
          <a:xfrm rot="5400000">
            <a:off x="2705100" y="47625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4343400" y="3886200"/>
            <a:ext cx="1676400" cy="6096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Unit Tests</a:t>
            </a:r>
            <a:endParaRPr lang="en-US" dirty="0"/>
          </a:p>
        </p:txBody>
      </p:sp>
      <p:cxnSp>
        <p:nvCxnSpPr>
          <p:cNvPr id="24" name="Straight Arrow Connector 23"/>
          <p:cNvCxnSpPr>
            <a:stCxn id="23" idx="1"/>
            <a:endCxn id="15" idx="3"/>
          </p:cNvCxnSpPr>
          <p:nvPr/>
        </p:nvCxnSpPr>
        <p:spPr>
          <a:xfrm rot="10800000">
            <a:off x="3810000" y="41910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29200" y="4763869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Tests (and everything else) now depend on Infrastructure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305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13800" dirty="0" smtClean="0">
                <a:solidFill>
                  <a:schemeClr val="bg1"/>
                </a:solidFill>
              </a:rPr>
              <a:t>S O L I D</a:t>
            </a:r>
          </a:p>
          <a:p>
            <a:pPr algn="ctr"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Principles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Onion Architecture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81000" y="2133600"/>
            <a:ext cx="3962400" cy="3733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914400" y="2514600"/>
            <a:ext cx="2971800" cy="2895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295400" y="2895600"/>
            <a:ext cx="2209800" cy="2133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Core</a:t>
            </a:r>
            <a:endParaRPr lang="en-US" b="1" dirty="0" smtClean="0"/>
          </a:p>
          <a:p>
            <a:pPr algn="ctr"/>
            <a:r>
              <a:rPr lang="en-US" b="1" dirty="0" smtClean="0"/>
              <a:t>Model</a:t>
            </a:r>
          </a:p>
          <a:p>
            <a:pPr algn="ctr"/>
            <a:r>
              <a:rPr lang="en-US" b="1" dirty="0" smtClean="0"/>
              <a:t>Interfaces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76400" y="26024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Infrastructure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676400" y="21336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User Interface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029200" y="2209800"/>
            <a:ext cx="365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 dependencies point inward toward the core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981200" y="54102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Services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828800" y="4953000"/>
            <a:ext cx="1676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Access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DIP a.k.a. The Hollywood Principle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/>
              <a:t>“Don’t call us; we’ll call you.”</a:t>
            </a:r>
          </a:p>
          <a:p>
            <a:pPr>
              <a:buNone/>
            </a:pPr>
            <a:endParaRPr lang="en-US" b="1" i="1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Lower level modules should be designed to adhere to interfaces declared in and called by higher level modules.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Depend </a:t>
            </a:r>
            <a:r>
              <a:rPr lang="en-US" dirty="0" smtClean="0"/>
              <a:t>on abstractions</a:t>
            </a:r>
          </a:p>
          <a:p>
            <a:endParaRPr lang="en-US" dirty="0" smtClean="0"/>
          </a:p>
          <a:p>
            <a:r>
              <a:rPr lang="en-US" dirty="0" smtClean="0"/>
              <a:t>Eliminate </a:t>
            </a:r>
            <a:r>
              <a:rPr lang="en-US" dirty="0" smtClean="0"/>
              <a:t>repetition</a:t>
            </a:r>
          </a:p>
          <a:p>
            <a:endParaRPr lang="en-US" dirty="0" smtClean="0"/>
          </a:p>
          <a:p>
            <a:r>
              <a:rPr lang="en-US" dirty="0" smtClean="0"/>
              <a:t>Stay </a:t>
            </a:r>
            <a:r>
              <a:rPr lang="en-US" dirty="0" smtClean="0"/>
              <a:t>loosely coupled</a:t>
            </a:r>
          </a:p>
          <a:p>
            <a:endParaRPr lang="en-US" dirty="0" smtClean="0"/>
          </a:p>
          <a:p>
            <a:r>
              <a:rPr lang="en-US" dirty="0" smtClean="0"/>
              <a:t>Avoid </a:t>
            </a:r>
            <a:r>
              <a:rPr lang="en-US" dirty="0" smtClean="0"/>
              <a:t>excess complexity in design until changes require it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Recommended Books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572000"/>
          </a:xfrm>
        </p:spPr>
        <p:txBody>
          <a:bodyPr>
            <a:normAutofit/>
          </a:bodyPr>
          <a:lstStyle/>
          <a:p>
            <a:r>
              <a:rPr lang="en-US" dirty="0" smtClean="0"/>
              <a:t>Agile Software Development</a:t>
            </a:r>
            <a:br>
              <a:rPr lang="en-US" dirty="0" smtClean="0"/>
            </a:br>
            <a:r>
              <a:rPr lang="en-US" dirty="0" smtClean="0"/>
              <a:t>or</a:t>
            </a:r>
            <a:br>
              <a:rPr lang="en-US" dirty="0" smtClean="0"/>
            </a:br>
            <a:r>
              <a:rPr lang="en-US" dirty="0" smtClean="0"/>
              <a:t>Agile Principles, Patterns, and Practices in C#</a:t>
            </a:r>
          </a:p>
          <a:p>
            <a:endParaRPr lang="en-US" dirty="0" smtClean="0"/>
          </a:p>
          <a:p>
            <a:r>
              <a:rPr lang="en-US" dirty="0" smtClean="0"/>
              <a:t>Clean Code</a:t>
            </a:r>
          </a:p>
          <a:p>
            <a:r>
              <a:rPr lang="en-US" dirty="0" smtClean="0"/>
              <a:t>All by Robert C. Martin</a:t>
            </a:r>
          </a:p>
          <a:p>
            <a:endParaRPr lang="en-US" dirty="0" smtClean="0"/>
          </a:p>
          <a:p>
            <a:r>
              <a:rPr lang="en-US" dirty="0" smtClean="0"/>
              <a:t>Working Effectively with Legacy Code</a:t>
            </a:r>
          </a:p>
          <a:p>
            <a:r>
              <a:rPr lang="en-US" dirty="0" smtClean="0"/>
              <a:t>By Michael C. </a:t>
            </a:r>
            <a:r>
              <a:rPr lang="en-US" dirty="0" smtClean="0"/>
              <a:t>Feathers</a:t>
            </a:r>
          </a:p>
          <a:p>
            <a:endParaRPr lang="en-US" sz="700" dirty="0" smtClean="0"/>
          </a:p>
          <a:p>
            <a:endParaRPr lang="en-US" sz="700" dirty="0" smtClean="0"/>
          </a:p>
          <a:p>
            <a:r>
              <a:rPr lang="en-US" sz="1100" dirty="0" smtClean="0"/>
              <a:t>Photos</a:t>
            </a:r>
            <a:endParaRPr lang="en-US" sz="1100" dirty="0" smtClean="0"/>
          </a:p>
          <a:p>
            <a:r>
              <a:rPr lang="en-US" sz="800" dirty="0" smtClean="0">
                <a:solidFill>
                  <a:srgbClr val="FFFF00"/>
                </a:solidFill>
                <a:hlinkClick r:id="rId2"/>
              </a:rPr>
              <a:t>http://www.flickr.com/photos/moff/3262796959/</a:t>
            </a:r>
            <a:endParaRPr lang="en-US" sz="800" dirty="0" smtClean="0">
              <a:solidFill>
                <a:srgbClr val="FFFF00"/>
              </a:solidFill>
            </a:endParaRPr>
          </a:p>
          <a:p>
            <a:r>
              <a:rPr lang="en-US" sz="800" dirty="0" smtClean="0">
                <a:solidFill>
                  <a:srgbClr val="FFFF00"/>
                </a:solidFill>
                <a:hlinkClick r:id="rId3"/>
              </a:rPr>
              <a:t>http://www.flickr.com/photos/kevinkemmerer/2772526725/</a:t>
            </a:r>
            <a:endParaRPr lang="en-US" sz="800" dirty="0" smtClean="0">
              <a:solidFill>
                <a:srgbClr val="FFFF0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 descr="C:\Users\Steve\Downloads\pp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4800" y="1501775"/>
            <a:ext cx="923925" cy="1238250"/>
          </a:xfrm>
          <a:prstGeom prst="rect">
            <a:avLst/>
          </a:prstGeom>
          <a:noFill/>
        </p:spPr>
      </p:pic>
      <p:pic>
        <p:nvPicPr>
          <p:cNvPr id="1027" name="Picture 3" descr="C:\Users\Steve\Downloads\imag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571875"/>
            <a:ext cx="981075" cy="1304925"/>
          </a:xfrm>
          <a:prstGeom prst="rect">
            <a:avLst/>
          </a:prstGeom>
          <a:noFill/>
        </p:spPr>
      </p:pic>
      <p:pic>
        <p:nvPicPr>
          <p:cNvPr id="1028" name="Picture 4" descr="C:\Users\Steve\Downloads\519J3P8ANML._SL500_AA240_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1501775"/>
            <a:ext cx="1241425" cy="1241425"/>
          </a:xfrm>
          <a:prstGeom prst="rect">
            <a:avLst/>
          </a:prstGeom>
          <a:noFill/>
        </p:spPr>
      </p:pic>
      <p:pic>
        <p:nvPicPr>
          <p:cNvPr id="2051" name="Picture 3" descr="C:\Dev\SteveSmith\SOLIDify_ASP.NET\trunk\docs\WorkingEffectivelyWithLegacyCod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4707276"/>
            <a:ext cx="1143000" cy="1541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C:\Users\Steve\Pictures\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685800"/>
            <a:ext cx="8001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pc="300" dirty="0" smtClean="0"/>
              <a:t>S</a:t>
            </a:r>
            <a:r>
              <a:rPr lang="en-US" sz="3600" spc="300" dirty="0" smtClean="0"/>
              <a:t>ingle Responsibility Principle</a:t>
            </a:r>
          </a:p>
          <a:p>
            <a:endParaRPr lang="en-US" sz="3600" spc="300" dirty="0" smtClean="0"/>
          </a:p>
          <a:p>
            <a:r>
              <a:rPr lang="en-US" sz="3600" b="1" spc="300" dirty="0" smtClean="0"/>
              <a:t>O</a:t>
            </a:r>
            <a:r>
              <a:rPr lang="en-US" sz="3600" spc="300" dirty="0" smtClean="0"/>
              <a:t>pen / Closed Principle</a:t>
            </a:r>
          </a:p>
          <a:p>
            <a:endParaRPr lang="en-US" sz="3600" spc="300" dirty="0" smtClean="0"/>
          </a:p>
          <a:p>
            <a:r>
              <a:rPr lang="en-US" sz="3600" b="1" spc="300" dirty="0" err="1" smtClean="0"/>
              <a:t>L</a:t>
            </a:r>
            <a:r>
              <a:rPr lang="en-US" sz="3600" spc="300" dirty="0" err="1" smtClean="0"/>
              <a:t>iskov</a:t>
            </a:r>
            <a:r>
              <a:rPr lang="en-US" sz="3600" spc="300" dirty="0" smtClean="0"/>
              <a:t> Substitution Principle</a:t>
            </a:r>
          </a:p>
          <a:p>
            <a:endParaRPr lang="en-US" sz="3600" spc="300" dirty="0" smtClean="0"/>
          </a:p>
          <a:p>
            <a:r>
              <a:rPr lang="en-US" sz="3600" b="1" spc="300" dirty="0" smtClean="0"/>
              <a:t>I</a:t>
            </a:r>
            <a:r>
              <a:rPr lang="en-US" sz="3600" spc="300" dirty="0" smtClean="0"/>
              <a:t>nterface Segregation Principle</a:t>
            </a:r>
          </a:p>
          <a:p>
            <a:endParaRPr lang="en-US" sz="3600" spc="300" dirty="0" smtClean="0"/>
          </a:p>
          <a:p>
            <a:r>
              <a:rPr lang="en-US" sz="3600" b="1" spc="300" dirty="0" smtClean="0"/>
              <a:t>D</a:t>
            </a:r>
            <a:r>
              <a:rPr lang="en-US" sz="3600" spc="300" dirty="0" smtClean="0"/>
              <a:t>ependency Inversion Principle</a:t>
            </a:r>
          </a:p>
          <a:p>
            <a:pPr algn="ctr"/>
            <a:endParaRPr lang="en-US" sz="3600" spc="300" dirty="0" smtClean="0"/>
          </a:p>
          <a:p>
            <a:pPr algn="ctr"/>
            <a:endParaRPr lang="en-US" spc="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What’s a Responsibility?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/>
          <a:lstStyle/>
          <a:p>
            <a:r>
              <a:rPr lang="en-US" dirty="0" smtClean="0"/>
              <a:t>Persistence</a:t>
            </a:r>
          </a:p>
          <a:p>
            <a:r>
              <a:rPr lang="en-US" dirty="0" smtClean="0"/>
              <a:t>Logging</a:t>
            </a:r>
          </a:p>
          <a:p>
            <a:r>
              <a:rPr lang="en-US" dirty="0" smtClean="0"/>
              <a:t>Exception Handling</a:t>
            </a:r>
          </a:p>
          <a:p>
            <a:r>
              <a:rPr lang="en-US" dirty="0" smtClean="0"/>
              <a:t>Formatting</a:t>
            </a:r>
          </a:p>
          <a:p>
            <a:r>
              <a:rPr lang="en-US" dirty="0" smtClean="0"/>
              <a:t>Rendering / User Interface</a:t>
            </a:r>
          </a:p>
          <a:p>
            <a:r>
              <a:rPr lang="en-US" dirty="0" smtClean="0"/>
              <a:t>Creating collaborating objects</a:t>
            </a:r>
          </a:p>
          <a:p>
            <a:pPr lvl="1"/>
            <a:r>
              <a:rPr lang="en-US" dirty="0" smtClean="0"/>
              <a:t>Object graph creation is a separate concern!</a:t>
            </a:r>
          </a:p>
          <a:p>
            <a:endParaRPr lang="en-US" sz="2000" i="1" dirty="0" smtClean="0"/>
          </a:p>
          <a:p>
            <a:r>
              <a:rPr lang="en-US" sz="2000" i="1" dirty="0" smtClean="0"/>
              <a:t>“A class should have one, and only one, reason to change.”</a:t>
            </a:r>
          </a:p>
          <a:p>
            <a:pPr lvl="8">
              <a:buNone/>
            </a:pPr>
            <a:r>
              <a:rPr lang="en-US" i="1" dirty="0" smtClean="0"/>
              <a:t>			Robert C. Martin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Open / Closed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Bertrand Meyer, 1988</a:t>
            </a:r>
          </a:p>
          <a:p>
            <a:r>
              <a:rPr lang="en-US" dirty="0" smtClean="0"/>
              <a:t>“Modules should be </a:t>
            </a:r>
            <a:r>
              <a:rPr lang="en-US" b="1" i="1" dirty="0" smtClean="0"/>
              <a:t>open to extension</a:t>
            </a:r>
            <a:r>
              <a:rPr lang="en-US" dirty="0" smtClean="0"/>
              <a:t>, but </a:t>
            </a:r>
            <a:r>
              <a:rPr lang="en-US" b="1" i="1" dirty="0" smtClean="0"/>
              <a:t>closed to modification</a:t>
            </a:r>
            <a:r>
              <a:rPr lang="en-US" dirty="0" smtClean="0"/>
              <a:t>.”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Open to Extension</a:t>
            </a:r>
          </a:p>
          <a:p>
            <a:pPr>
              <a:buNone/>
            </a:pPr>
            <a:r>
              <a:rPr lang="en-US" dirty="0" smtClean="0"/>
              <a:t>	New behavior can be added in the future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Closed to Modification</a:t>
            </a:r>
          </a:p>
          <a:p>
            <a:pPr>
              <a:buNone/>
            </a:pPr>
            <a:r>
              <a:rPr lang="en-US" dirty="0" smtClean="0"/>
              <a:t>	Changes to source or binary code not required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Typical Ways to Achieve OCP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Parameters (Procedural Programming)</a:t>
            </a:r>
          </a:p>
          <a:p>
            <a:pPr lvl="1"/>
            <a:r>
              <a:rPr lang="en-US" dirty="0" smtClean="0"/>
              <a:t>Expose anything that may need to change as a parameter</a:t>
            </a:r>
          </a:p>
          <a:p>
            <a:pPr lvl="1"/>
            <a:r>
              <a:rPr lang="en-US" dirty="0" smtClean="0"/>
              <a:t>Remember you can use delegates/lambdas</a:t>
            </a:r>
          </a:p>
          <a:p>
            <a:r>
              <a:rPr lang="en-US" dirty="0" smtClean="0"/>
              <a:t>Inheritance / Template Method Pattern (OOP)</a:t>
            </a:r>
          </a:p>
          <a:p>
            <a:pPr lvl="1"/>
            <a:r>
              <a:rPr lang="en-US" dirty="0" smtClean="0"/>
              <a:t>Child types override behavior of base class or interface</a:t>
            </a:r>
          </a:p>
          <a:p>
            <a:r>
              <a:rPr lang="en-US" dirty="0" smtClean="0"/>
              <a:t>Composition / </a:t>
            </a:r>
            <a:r>
              <a:rPr lang="en-US" dirty="0" err="1" smtClean="0"/>
              <a:t>Stategy</a:t>
            </a:r>
            <a:r>
              <a:rPr lang="en-US" dirty="0" smtClean="0"/>
              <a:t> Pattern (OOP)</a:t>
            </a:r>
          </a:p>
          <a:p>
            <a:pPr lvl="1"/>
            <a:r>
              <a:rPr lang="en-US" dirty="0" smtClean="0"/>
              <a:t>Client code depends on abstraction</a:t>
            </a:r>
          </a:p>
          <a:p>
            <a:pPr lvl="1"/>
            <a:r>
              <a:rPr lang="en-US" dirty="0" smtClean="0"/>
              <a:t>“Plug In”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apply OCP?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Experience tells you change is likely</a:t>
            </a:r>
          </a:p>
          <a:p>
            <a:r>
              <a:rPr lang="en-US" dirty="0" smtClean="0"/>
              <a:t>“Fool me once, shame on you; fool me twice, shame on me”</a:t>
            </a:r>
          </a:p>
          <a:p>
            <a:pPr lvl="1"/>
            <a:r>
              <a:rPr lang="en-US" dirty="0" smtClean="0"/>
              <a:t>Don’t worry about OCP initially</a:t>
            </a:r>
          </a:p>
          <a:p>
            <a:pPr lvl="1"/>
            <a:r>
              <a:rPr lang="en-US" dirty="0" smtClean="0"/>
              <a:t>If the module changes once, that’s OK</a:t>
            </a:r>
          </a:p>
          <a:p>
            <a:pPr lvl="1"/>
            <a:r>
              <a:rPr lang="en-US" dirty="0" smtClean="0"/>
              <a:t>If it changes a second time, </a:t>
            </a:r>
            <a:r>
              <a:rPr lang="en-US" dirty="0" err="1" smtClean="0"/>
              <a:t>refactor</a:t>
            </a:r>
            <a:r>
              <a:rPr lang="en-US" dirty="0" smtClean="0"/>
              <a:t> to achieve OCP</a:t>
            </a:r>
          </a:p>
          <a:p>
            <a:endParaRPr lang="en-US" dirty="0" smtClean="0"/>
          </a:p>
          <a:p>
            <a:r>
              <a:rPr lang="en-US" dirty="0" smtClean="0"/>
              <a:t>TANSTAAFL</a:t>
            </a:r>
          </a:p>
          <a:p>
            <a:pPr lvl="1"/>
            <a:r>
              <a:rPr lang="en-US" dirty="0" smtClean="0"/>
              <a:t>OCP adds complexity to design</a:t>
            </a:r>
          </a:p>
          <a:p>
            <a:pPr lvl="1"/>
            <a:r>
              <a:rPr lang="en-US" dirty="0" smtClean="0"/>
              <a:t>No design can be closed to all changes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</TotalTime>
  <Words>560</Words>
  <Application>Microsoft Office PowerPoint</Application>
  <PresentationFormat>On-screen Show (4:3)</PresentationFormat>
  <Paragraphs>144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SWE101_Template</vt:lpstr>
      <vt:lpstr>SOLID Software Development</vt:lpstr>
      <vt:lpstr>Slide 2</vt:lpstr>
      <vt:lpstr>Slide 3</vt:lpstr>
      <vt:lpstr>Slide 4</vt:lpstr>
      <vt:lpstr>What’s a Responsibility?</vt:lpstr>
      <vt:lpstr>Slide 6</vt:lpstr>
      <vt:lpstr>The Open / Closed Principle</vt:lpstr>
      <vt:lpstr>Three Typical Ways to Achieve OCP</vt:lpstr>
      <vt:lpstr>When to apply OCP?</vt:lpstr>
      <vt:lpstr>Slide 10</vt:lpstr>
      <vt:lpstr>Substitutability, not “IS-A”</vt:lpstr>
      <vt:lpstr>Code Smells - LSP</vt:lpstr>
      <vt:lpstr>Slide 13</vt:lpstr>
      <vt:lpstr>Clients Control Interfaces</vt:lpstr>
      <vt:lpstr>Where do interfaces live?</vt:lpstr>
      <vt:lpstr>Where do interfaces live?</vt:lpstr>
      <vt:lpstr>Slide 17</vt:lpstr>
      <vt:lpstr>Dependency Inversion Principle</vt:lpstr>
      <vt:lpstr>Naïve Layered Architecture</vt:lpstr>
      <vt:lpstr>Onion Architecture</vt:lpstr>
      <vt:lpstr>DIP a.k.a. The Hollywood Principle</vt:lpstr>
      <vt:lpstr>Summary</vt:lpstr>
      <vt:lpstr>Recommended Books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Steve</cp:lastModifiedBy>
  <cp:revision>31</cp:revision>
  <dcterms:created xsi:type="dcterms:W3CDTF">2010-07-14T02:28:56Z</dcterms:created>
  <dcterms:modified xsi:type="dcterms:W3CDTF">2011-01-11T17:41:37Z</dcterms:modified>
</cp:coreProperties>
</file>